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8" r:id="rId3"/>
    <p:sldId id="265" r:id="rId4"/>
    <p:sldId id="257" r:id="rId5"/>
    <p:sldId id="264" r:id="rId6"/>
    <p:sldId id="268" r:id="rId7"/>
    <p:sldId id="259" r:id="rId8"/>
    <p:sldId id="258" r:id="rId9"/>
    <p:sldId id="267" r:id="rId10"/>
    <p:sldId id="270" r:id="rId11"/>
    <p:sldId id="274" r:id="rId12"/>
    <p:sldId id="275" r:id="rId13"/>
    <p:sldId id="266" r:id="rId14"/>
    <p:sldId id="273" r:id="rId15"/>
    <p:sldId id="276" r:id="rId16"/>
    <p:sldId id="281" r:id="rId17"/>
    <p:sldId id="282" r:id="rId18"/>
    <p:sldId id="277" r:id="rId19"/>
    <p:sldId id="261" r:id="rId20"/>
    <p:sldId id="285" r:id="rId21"/>
    <p:sldId id="286" r:id="rId22"/>
    <p:sldId id="262" r:id="rId23"/>
    <p:sldId id="283" r:id="rId24"/>
    <p:sldId id="287" r:id="rId25"/>
    <p:sldId id="288" r:id="rId26"/>
    <p:sldId id="28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0D0EE2-F012-FF40-9B19-3A08D7E93402}">
          <p14:sldIdLst>
            <p14:sldId id="256"/>
            <p14:sldId id="278"/>
            <p14:sldId id="265"/>
            <p14:sldId id="257"/>
            <p14:sldId id="264"/>
            <p14:sldId id="268"/>
            <p14:sldId id="259"/>
            <p14:sldId id="258"/>
            <p14:sldId id="267"/>
            <p14:sldId id="270"/>
            <p14:sldId id="274"/>
            <p14:sldId id="275"/>
            <p14:sldId id="266"/>
            <p14:sldId id="273"/>
            <p14:sldId id="276"/>
            <p14:sldId id="281"/>
            <p14:sldId id="282"/>
            <p14:sldId id="277"/>
            <p14:sldId id="261"/>
            <p14:sldId id="285"/>
            <p14:sldId id="286"/>
            <p14:sldId id="262"/>
            <p14:sldId id="283"/>
            <p14:sldId id="287"/>
            <p14:sldId id="288"/>
            <p14:sldId id="28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79561"/>
  </p:normalViewPr>
  <p:slideViewPr>
    <p:cSldViewPr snapToGrid="0" snapToObjects="1">
      <p:cViewPr varScale="1">
        <p:scale>
          <a:sx n="103" d="100"/>
          <a:sy n="103" d="100"/>
        </p:scale>
        <p:origin x="1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B113E-2556-6745-A93E-5F0DA0C6967E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73351-E8C0-4A43-BE85-4CF67D449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03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|</a:t>
            </a:r>
            <a:r>
              <a:rPr lang="en-US" dirty="0" err="1"/>
              <a:t>MDC_desc</a:t>
            </a:r>
            <a:r>
              <a:rPr lang="en-US" dirty="0"/>
              <a:t>                                                                                 | </a:t>
            </a:r>
            <a:r>
              <a:rPr lang="en-US" dirty="0" err="1"/>
              <a:t>total_charges</a:t>
            </a:r>
            <a:r>
              <a:rPr lang="en-US" dirty="0"/>
              <a:t>|  </a:t>
            </a:r>
            <a:r>
              <a:rPr lang="en-US" dirty="0" err="1"/>
              <a:t>total_paid</a:t>
            </a:r>
            <a:r>
              <a:rPr lang="en-US" dirty="0"/>
              <a:t>| </a:t>
            </a:r>
            <a:r>
              <a:rPr lang="en-US" dirty="0" err="1"/>
              <a:t>ratio_paid_charged</a:t>
            </a:r>
            <a:r>
              <a:rPr lang="en-US" dirty="0"/>
              <a:t>|</a:t>
            </a:r>
          </a:p>
          <a:p>
            <a:r>
              <a:rPr lang="en-US" dirty="0"/>
              <a:t>|:----------------------------------------------------------------------------------------|-------------:|-----------:|------------------:|</a:t>
            </a:r>
          </a:p>
          <a:p>
            <a:r>
              <a:rPr lang="en-US" dirty="0"/>
              <a:t>|Diseases and Disorders of the Circulatory System                                         |   66318810645| 14833354509|          0.2236674|</a:t>
            </a:r>
          </a:p>
          <a:p>
            <a:r>
              <a:rPr lang="en-US" dirty="0"/>
              <a:t>|Diseases and Disorders of the Respiratory System                                         |   39950484133|  9452585498|          0.2366075|</a:t>
            </a:r>
          </a:p>
          <a:p>
            <a:r>
              <a:rPr lang="en-US" dirty="0"/>
              <a:t>|Diseases and Disorders of the Musculoskeletal System And Connective Tissue               |   39443568701|  9446951020|          0.2395055|</a:t>
            </a:r>
          </a:p>
          <a:p>
            <a:r>
              <a:rPr lang="en-US" dirty="0"/>
              <a:t>|Infectious and Parasitic DDs (Systemic or unspecified sites)                             |   28253791161|  7282586942|          0.2577561|</a:t>
            </a:r>
          </a:p>
          <a:p>
            <a:r>
              <a:rPr lang="en-US" dirty="0"/>
              <a:t>|Diseases and Disorders of the Digestive System                                           |   24944991412|  5853650061|          0.2346623|</a:t>
            </a:r>
          </a:p>
          <a:p>
            <a:r>
              <a:rPr lang="en-US" dirty="0"/>
              <a:t>|Diseases and Disorders of the Kidney And Urinary Tract                                   |   15882424192|  3898393060|          0.2454533|</a:t>
            </a:r>
          </a:p>
          <a:p>
            <a:r>
              <a:rPr lang="en-US" dirty="0"/>
              <a:t>|Diseases and Disorders of the Nervous System                                             |   12833474329|  2785525909|          0.2170516|</a:t>
            </a:r>
          </a:p>
          <a:p>
            <a:r>
              <a:rPr lang="en-US" dirty="0"/>
              <a:t>|Diseases and Disorders of the Endocrine, Nutritional And Metabolic System                |    5431883678|  1274421904|          0.2346188|</a:t>
            </a:r>
          </a:p>
          <a:p>
            <a:r>
              <a:rPr lang="en-US" dirty="0"/>
              <a:t>|Diseases and Disorders of the Skin, Subcutaneous Tissue And Breast                       |    3528933898|   835017307|          0.2366203|</a:t>
            </a:r>
          </a:p>
          <a:p>
            <a:r>
              <a:rPr lang="en-US" dirty="0"/>
              <a:t>|Diseases and Disorders of the Blood and Blood Forming Organs and Immunological Disorders |    2766554950|   649090377|          0.2346205|</a:t>
            </a:r>
          </a:p>
          <a:p>
            <a:r>
              <a:rPr lang="en-US" dirty="0"/>
              <a:t>|Diseases and Disorders of the Hepatobiliary System And Pancreas                          |    1920986737|   394891473|          0.2055670|</a:t>
            </a:r>
          </a:p>
          <a:p>
            <a:r>
              <a:rPr lang="en-US" dirty="0"/>
              <a:t>|Mental Diseases and Disorders                                                            |    1683487090|   559586989|          0.3323976|</a:t>
            </a:r>
          </a:p>
          <a:p>
            <a:r>
              <a:rPr lang="en-US" dirty="0"/>
              <a:t>|Injuries, Poison And Toxic Effect of Drugs                                               |    1171613434|   269040672|          0.2296326|</a:t>
            </a:r>
          </a:p>
          <a:p>
            <a:r>
              <a:rPr lang="en-US" dirty="0"/>
              <a:t>|Factors Influencing Health Status and Other Contacts with Health Services                |     944695299|   202885830|          0.2147632|</a:t>
            </a:r>
          </a:p>
          <a:p>
            <a:r>
              <a:rPr lang="en-US" dirty="0"/>
              <a:t>|Alcohol/Drug Use or Induced Mental Disorders                                             |     459327188|   134343525|          0.2924789|</a:t>
            </a:r>
          </a:p>
          <a:p>
            <a:r>
              <a:rPr lang="en-US" dirty="0"/>
              <a:t>|Diseases and Disorders of the Ear, Nose, Mouth And Throat                                |     442854702|    82094661|          0.1853761|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3351-E8C0-4A43-BE85-4CF67D449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5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E5DB8-7730-594C-9180-E084C0480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8739C8-85B4-1B42-BAFF-7E76E3BC8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FED9D-122B-4544-8437-AA0B12263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A2B57-20BD-734C-8949-C0A6CEFF1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172A4-CAB4-D444-905E-CAC93261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3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1D91-21CC-0C46-8755-BD93F1E1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F52D2-6262-0645-85EE-F50BF383F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935B8-E968-1C49-B32D-5B64EB056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772F4-724E-8247-BBA4-1642F6555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C1AD-CE80-AE4E-B723-7B608D74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06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ED06CD-8D82-7542-B29A-85CFD679D3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BD912-4258-0849-92E6-CFF268A5F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231A3-0FE2-7842-A0A2-0064B97BB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A9B72-1359-ED43-AB0C-A74889B03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DA414-C1F5-3E4D-B3FD-209E6AF9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46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25B9-172A-F548-90D8-4BA7CB23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E098A-7C85-3B4D-9540-5C9B7E1D4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C5B33-346F-A147-A0B7-089C4FDE2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E56D1-1217-7343-BF54-2818C6DF8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EEF95-3A7C-EE41-B9BE-DBA67C20E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17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2EBA-AAEC-2042-BA19-1286669A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449F4-E140-7342-B6B9-7259DAF0F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ED30A-ED40-F449-9F92-7857FEC5F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5AFFA-E278-8745-AC34-0AF82B436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C260B-341A-3C41-A259-588DB7D4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91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19B3-EB31-0845-B156-F57D5669D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47BA3-7FB5-8142-B1BF-EDBD86C4E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30CA6-116D-7A47-BBF9-2A04E3508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AC9CB-3E71-CF49-89E9-7822F3D8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ACB97-B864-F141-9B9C-C75FDC7B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9EA53-BC01-534B-8EBA-43CC88E73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16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8677-C15F-2B4C-BBF2-4B206B65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B70ED-C7DC-634F-84F3-0C6D00C54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9C212-BC68-E44F-B715-B2B088314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81AB7-D689-6041-8F74-00BA2AA13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831A44-1734-CB48-8A35-4CFFDDEE5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DCDD44-D8C3-2C43-9EA3-33631A3A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03365-5451-A849-BC34-910EA104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4A916E-419F-5645-95DF-54BCEAD5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54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08BD-6589-4549-B8CA-D5E73286D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635250-A61A-9442-A32B-9D3E849EE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6C19BB-DCA3-C247-962B-7298C25F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3FC7D-98FF-6F48-BD62-E1232707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82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C6F1D6-9D7C-A84C-9DE2-0621F076E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A54F8F-0A80-8B45-9231-033595AFF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AF394-BE6C-FD42-9049-341B4E27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9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3445E-595C-B844-9E61-9210D586F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49977-C804-6740-B096-43B16D12A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ACEC2-9A12-654E-AC33-9525C69CA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6110F-4F18-3C47-9F72-5AAA5A131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B5C27-6B06-4847-86C4-2EE4F8F0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695EA-10D5-2B4E-885C-5746F4F16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09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720C-BA6C-FE46-BD6F-5A5C31D3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F0818D-0AD5-7B4E-8A94-D6986BEFA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35F45-F8FB-8942-AF92-657D78DB0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C6D01-9196-DB45-8951-41B27605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A1501-C35F-AC40-A590-4B7068D0E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ED807-DDC8-3C48-AAF6-8FE254840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A522B7-4B40-3347-A6DB-0C6FB094A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9E11F-BAE2-8248-B69A-06B9542E9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AD624-805D-A043-A46B-0A2F0F9CD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F83AB-4C94-E946-9022-7E03781D39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5347D-67BF-FF4D-85C3-D7EEBAC40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5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E53D-0EB6-564D-946C-FFFC8A6F4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87599"/>
            <a:ext cx="9144000" cy="604203"/>
          </a:xfrm>
        </p:spPr>
        <p:txBody>
          <a:bodyPr>
            <a:normAutofit/>
          </a:bodyPr>
          <a:lstStyle/>
          <a:p>
            <a:r>
              <a:rPr lang="en-US" sz="3600" dirty="0"/>
              <a:t>Inpatient Prospective Payment System FY 2011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95D90-A006-4148-AFAB-9F9188D24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010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Hari Singhal, PhD</a:t>
            </a:r>
          </a:p>
        </p:txBody>
      </p:sp>
    </p:spTree>
    <p:extLst>
      <p:ext uri="{BB962C8B-B14F-4D97-AF65-F5344CB8AC3E}">
        <p14:creationId xmlns:p14="http://schemas.microsoft.com/office/powerpoint/2010/main" val="3794672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8FE7-A07F-8543-B174-06161AB4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3" y="306760"/>
            <a:ext cx="10894767" cy="422172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Relatively lower variation in the paid-to-charged ratio among DRG procedures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78059-2D50-5B4A-8912-9B48D71421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7512" y="1499000"/>
            <a:ext cx="7247586" cy="27107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FECB5F-EDBA-CE43-9D38-EF59219C8AC7}"/>
              </a:ext>
            </a:extLst>
          </p:cNvPr>
          <p:cNvSpPr/>
          <p:nvPr/>
        </p:nvSpPr>
        <p:spPr>
          <a:xfrm>
            <a:off x="574744" y="690019"/>
            <a:ext cx="699044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>
                <a:solidFill>
                  <a:srgbClr val="333333"/>
                </a:solidFill>
                <a:cs typeface="Calibri" panose="020F0502020204030204" pitchFamily="34" charset="0"/>
              </a:rPr>
              <a:t>Proportion paid to the providers is quite similar across DRGs</a:t>
            </a:r>
            <a:endParaRPr lang="en-US" sz="2200" i="1" dirty="0">
              <a:cs typeface="Calibri" panose="020F0502020204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1F2D4DA-D379-5747-945A-5114BAD22FC1}"/>
              </a:ext>
            </a:extLst>
          </p:cNvPr>
          <p:cNvSpPr txBox="1">
            <a:spLocks/>
          </p:cNvSpPr>
          <p:nvPr/>
        </p:nvSpPr>
        <p:spPr>
          <a:xfrm>
            <a:off x="423154" y="5183206"/>
            <a:ext cx="11181943" cy="789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Major joint replacement and Septicemia are two most charged as well paid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These two procedures have the maximum number of discharges as well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CBA5939-0544-164E-B5A2-322CAF27A42D}"/>
              </a:ext>
            </a:extLst>
          </p:cNvPr>
          <p:cNvGrpSpPr/>
          <p:nvPr/>
        </p:nvGrpSpPr>
        <p:grpSpPr>
          <a:xfrm>
            <a:off x="650263" y="1632409"/>
            <a:ext cx="3419701" cy="2647320"/>
            <a:chOff x="519939" y="1562391"/>
            <a:chExt cx="3419701" cy="26473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BF906C-A8A6-534E-988C-E45E8E7A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939" y="1661551"/>
              <a:ext cx="3394022" cy="254816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886037-3FEB-AF44-A4D7-C537B80160F5}"/>
                </a:ext>
              </a:extLst>
            </p:cNvPr>
            <p:cNvSpPr txBox="1"/>
            <p:nvPr/>
          </p:nvSpPr>
          <p:spPr>
            <a:xfrm>
              <a:off x="3480860" y="1562391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470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B3734-240A-5346-AAD5-0CB5AFB59FE9}"/>
                </a:ext>
              </a:extLst>
            </p:cNvPr>
            <p:cNvSpPr txBox="1"/>
            <p:nvPr/>
          </p:nvSpPr>
          <p:spPr>
            <a:xfrm>
              <a:off x="3156605" y="2263932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871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1765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089CBA-BBCE-3340-920E-58DEEB2EDCCA}"/>
              </a:ext>
            </a:extLst>
          </p:cNvPr>
          <p:cNvSpPr txBox="1"/>
          <p:nvPr/>
        </p:nvSpPr>
        <p:spPr>
          <a:xfrm>
            <a:off x="0" y="6519446"/>
            <a:ext cx="2920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All DRGs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367653-D836-7C45-9023-72527B37D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230259"/>
            <a:ext cx="10515600" cy="620395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There are patterns in the costs and discharges associated with DRGs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370A63-1FC0-244A-899D-DD423B2D6F8F}"/>
              </a:ext>
            </a:extLst>
          </p:cNvPr>
          <p:cNvGrpSpPr/>
          <p:nvPr/>
        </p:nvGrpSpPr>
        <p:grpSpPr>
          <a:xfrm>
            <a:off x="1607450" y="850654"/>
            <a:ext cx="10317892" cy="5803815"/>
            <a:chOff x="704337" y="1054185"/>
            <a:chExt cx="10317892" cy="5803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41D70A-C077-4F43-903F-9A97B5C20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337" y="1054185"/>
              <a:ext cx="10317892" cy="580381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89AB18-5109-9F4F-83AE-C6A8FA0D0717}"/>
                </a:ext>
              </a:extLst>
            </p:cNvPr>
            <p:cNvSpPr/>
            <p:nvPr/>
          </p:nvSpPr>
          <p:spPr>
            <a:xfrm>
              <a:off x="704337" y="1054185"/>
              <a:ext cx="2839665" cy="1027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1230AA6-6DC5-BA4E-B592-4A8EE6CF84C0}"/>
              </a:ext>
            </a:extLst>
          </p:cNvPr>
          <p:cNvSpPr/>
          <p:nvPr/>
        </p:nvSpPr>
        <p:spPr>
          <a:xfrm>
            <a:off x="398726" y="3315672"/>
            <a:ext cx="40596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Huge variations in the prices across DRG codes – could possibly be related to the complexity of the DRG process</a:t>
            </a:r>
            <a:br>
              <a:rPr lang="en-US" sz="1600" dirty="0"/>
            </a:b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Total number of discharges is positively correlated to the price of DRG!</a:t>
            </a:r>
            <a:br>
              <a:rPr lang="en-US" sz="1600" dirty="0"/>
            </a:b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Relatively lower variations in paid-to-charged ratios</a:t>
            </a:r>
          </a:p>
        </p:txBody>
      </p:sp>
    </p:spTree>
    <p:extLst>
      <p:ext uri="{BB962C8B-B14F-4D97-AF65-F5344CB8AC3E}">
        <p14:creationId xmlns:p14="http://schemas.microsoft.com/office/powerpoint/2010/main" val="1179877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9B82CF-8138-3F45-AF5D-237053982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230259"/>
            <a:ext cx="10515600" cy="620395"/>
          </a:xfrm>
        </p:spPr>
        <p:txBody>
          <a:bodyPr>
            <a:noAutofit/>
          </a:bodyPr>
          <a:lstStyle/>
          <a:p>
            <a:r>
              <a:rPr lang="en-US" sz="2400" dirty="0"/>
              <a:t>There are patterns in the costs associated with DRGs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27F245-161C-2C48-9389-FFD93D0529AB}"/>
              </a:ext>
            </a:extLst>
          </p:cNvPr>
          <p:cNvGrpSpPr/>
          <p:nvPr/>
        </p:nvGrpSpPr>
        <p:grpSpPr>
          <a:xfrm>
            <a:off x="2074883" y="850654"/>
            <a:ext cx="9947189" cy="5595294"/>
            <a:chOff x="1248033" y="1126782"/>
            <a:chExt cx="9947189" cy="55952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B22FE96-D527-2049-979D-807040E59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8033" y="1126782"/>
              <a:ext cx="9947189" cy="559529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59E0FA-E1B4-E042-8480-63C91273FCFE}"/>
                </a:ext>
              </a:extLst>
            </p:cNvPr>
            <p:cNvSpPr/>
            <p:nvPr/>
          </p:nvSpPr>
          <p:spPr>
            <a:xfrm>
              <a:off x="1248033" y="1126782"/>
              <a:ext cx="2839665" cy="1027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CA83C50-FACE-DF4F-B38C-F88237EBCCEE}"/>
              </a:ext>
            </a:extLst>
          </p:cNvPr>
          <p:cNvSpPr txBox="1"/>
          <p:nvPr/>
        </p:nvSpPr>
        <p:spPr>
          <a:xfrm>
            <a:off x="94910" y="6273225"/>
            <a:ext cx="292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 (and bottom) 20 highest (and lowest) charged DRGs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C8A2E1-5D9D-FE4A-B5EC-02CB72AEF176}"/>
              </a:ext>
            </a:extLst>
          </p:cNvPr>
          <p:cNvSpPr/>
          <p:nvPr/>
        </p:nvSpPr>
        <p:spPr>
          <a:xfrm>
            <a:off x="270008" y="2876792"/>
            <a:ext cx="405967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Huge variations in the prices across DRG codes – could possibly be related to the complexity of the DRG process</a:t>
            </a:r>
            <a:br>
              <a:rPr lang="en-US" sz="1600" dirty="0"/>
            </a:b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Total number of discharges is positively correlated to the price of DRG!</a:t>
            </a:r>
            <a:br>
              <a:rPr lang="en-US" sz="1600" dirty="0"/>
            </a:b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Relatively lower variations in paid-to-charged ratios even on this extended contrast.</a:t>
            </a:r>
          </a:p>
        </p:txBody>
      </p:sp>
    </p:spTree>
    <p:extLst>
      <p:ext uri="{BB962C8B-B14F-4D97-AF65-F5344CB8AC3E}">
        <p14:creationId xmlns:p14="http://schemas.microsoft.com/office/powerpoint/2010/main" val="695072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8FE7-A07F-8543-B174-06161AB4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181620"/>
            <a:ext cx="10515600" cy="620395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There is a wide variation in the paid-to-charged ratio among providers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66F2AE-4AFD-2B42-A3FB-A038858416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725" y="1577888"/>
            <a:ext cx="6867730" cy="319332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C3EFD4-F41A-EF47-AD14-3443A37A9AAC}"/>
              </a:ext>
            </a:extLst>
          </p:cNvPr>
          <p:cNvSpPr txBox="1">
            <a:spLocks/>
          </p:cNvSpPr>
          <p:nvPr/>
        </p:nvSpPr>
        <p:spPr>
          <a:xfrm>
            <a:off x="423154" y="5183206"/>
            <a:ext cx="11464046" cy="11385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Cedars-Sinai is 2</a:t>
            </a:r>
            <a:r>
              <a:rPr lang="en-US" sz="2000" baseline="30000" dirty="0"/>
              <a:t>nd</a:t>
            </a:r>
            <a:r>
              <a:rPr lang="en-US" sz="2000" dirty="0"/>
              <a:t> highest-charging provider, but with relatively lower discharges – it possibly does higher-end, expensive procedures.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NY-</a:t>
            </a:r>
            <a:r>
              <a:rPr lang="en-US" sz="2000" dirty="0" err="1"/>
              <a:t>Presbytarian’s</a:t>
            </a:r>
            <a:r>
              <a:rPr lang="en-US" sz="2000" dirty="0"/>
              <a:t> paid-to-charged ratio is almost 4.5 times higher than Crozer Chester Medical Center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21E1BB-F809-0948-A920-FD15B4E7F0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44" y="1901872"/>
            <a:ext cx="3390291" cy="2545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1AF065-EA12-A14E-9109-F8E6C2067C74}"/>
              </a:ext>
            </a:extLst>
          </p:cNvPr>
          <p:cNvSpPr txBox="1"/>
          <p:nvPr/>
        </p:nvSpPr>
        <p:spPr>
          <a:xfrm>
            <a:off x="6519814" y="1129734"/>
            <a:ext cx="3687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Top 20 highest-charging providers</a:t>
            </a:r>
          </a:p>
        </p:txBody>
      </p:sp>
    </p:spTree>
    <p:extLst>
      <p:ext uri="{BB962C8B-B14F-4D97-AF65-F5344CB8AC3E}">
        <p14:creationId xmlns:p14="http://schemas.microsoft.com/office/powerpoint/2010/main" val="2124945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3E9546B-2A2A-C24B-AA9A-27C4B628C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205548"/>
            <a:ext cx="10515600" cy="830897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There is a wide variation in total charges, total paid, total discharges and paid-to-charged ratios among providers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26660C-2732-DF49-86FF-46F69A1CDFBA}"/>
              </a:ext>
            </a:extLst>
          </p:cNvPr>
          <p:cNvGrpSpPr/>
          <p:nvPr/>
        </p:nvGrpSpPr>
        <p:grpSpPr>
          <a:xfrm>
            <a:off x="1770457" y="951471"/>
            <a:ext cx="10277646" cy="5737252"/>
            <a:chOff x="525316" y="1025052"/>
            <a:chExt cx="10277646" cy="57372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99B23F-C55F-2E4C-8135-2F45CDBFD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557" y="1044264"/>
              <a:ext cx="10165405" cy="571804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5454086-72A4-BD49-813E-9429391D4207}"/>
                </a:ext>
              </a:extLst>
            </p:cNvPr>
            <p:cNvSpPr/>
            <p:nvPr/>
          </p:nvSpPr>
          <p:spPr>
            <a:xfrm>
              <a:off x="525316" y="1025052"/>
              <a:ext cx="2839665" cy="1027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39E6BBD-AD26-AD4E-844F-31ECEC3544F4}"/>
              </a:ext>
            </a:extLst>
          </p:cNvPr>
          <p:cNvSpPr txBox="1"/>
          <p:nvPr/>
        </p:nvSpPr>
        <p:spPr>
          <a:xfrm>
            <a:off x="0" y="6519446"/>
            <a:ext cx="2920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All providers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3BE92E-51A7-314E-B82B-E864C8EC0963}"/>
              </a:ext>
            </a:extLst>
          </p:cNvPr>
          <p:cNvSpPr/>
          <p:nvPr/>
        </p:nvSpPr>
        <p:spPr>
          <a:xfrm>
            <a:off x="494324" y="2764178"/>
            <a:ext cx="405967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least three clusters of providers emerge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Higher prices and discharges – lower paid-to-charged ratios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Lower prices and discharges – higher paid-to-charged ratios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Intermediate of the above two</a:t>
            </a:r>
            <a:br>
              <a:rPr lang="en-US" dirty="0"/>
            </a:b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Significant variation in prices, total number of discharges and paid-to-charged ratios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CBB6E8-E8F1-3448-8C10-EBB494320CF4}"/>
              </a:ext>
            </a:extLst>
          </p:cNvPr>
          <p:cNvSpPr/>
          <p:nvPr/>
        </p:nvSpPr>
        <p:spPr>
          <a:xfrm>
            <a:off x="4610122" y="5603132"/>
            <a:ext cx="1673946" cy="1186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65EEDA-7E4E-8A46-BF85-EE9086A90976}"/>
              </a:ext>
            </a:extLst>
          </p:cNvPr>
          <p:cNvSpPr/>
          <p:nvPr/>
        </p:nvSpPr>
        <p:spPr>
          <a:xfrm>
            <a:off x="6300105" y="5603132"/>
            <a:ext cx="3486446" cy="1186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6C1995-752E-0C45-9FE7-DD5BD2EA5D09}"/>
              </a:ext>
            </a:extLst>
          </p:cNvPr>
          <p:cNvSpPr/>
          <p:nvPr/>
        </p:nvSpPr>
        <p:spPr>
          <a:xfrm>
            <a:off x="9786550" y="5603132"/>
            <a:ext cx="1515969" cy="1186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14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310B0E-1CDE-174C-92A7-EBFC62A4E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230259"/>
            <a:ext cx="10515600" cy="620395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There is a wide variation in total charges, total paid, total discharges and paid-to-charged ratios among providers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A2CE67-5953-3844-B443-A058B72C8450}"/>
              </a:ext>
            </a:extLst>
          </p:cNvPr>
          <p:cNvGrpSpPr/>
          <p:nvPr/>
        </p:nvGrpSpPr>
        <p:grpSpPr>
          <a:xfrm>
            <a:off x="1554979" y="1025052"/>
            <a:ext cx="10369685" cy="5832948"/>
            <a:chOff x="457200" y="1025052"/>
            <a:chExt cx="10369685" cy="5832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7A8F846-1FE8-4549-A2EC-E7DFAF68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1025052"/>
              <a:ext cx="10369685" cy="583294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41D8F0-6910-F949-9873-C8F726CED0AB}"/>
                </a:ext>
              </a:extLst>
            </p:cNvPr>
            <p:cNvSpPr/>
            <p:nvPr/>
          </p:nvSpPr>
          <p:spPr>
            <a:xfrm>
              <a:off x="574744" y="1025052"/>
              <a:ext cx="2839665" cy="1027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752D5E7-6E54-304E-9021-3A4FDAE58B1D}"/>
              </a:ext>
            </a:extLst>
          </p:cNvPr>
          <p:cNvSpPr txBox="1"/>
          <p:nvPr/>
        </p:nvSpPr>
        <p:spPr>
          <a:xfrm>
            <a:off x="94910" y="6273225"/>
            <a:ext cx="292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 (and bottom) 50 highest (and lowest) charging providers</a:t>
            </a:r>
          </a:p>
        </p:txBody>
      </p:sp>
    </p:spTree>
    <p:extLst>
      <p:ext uri="{BB962C8B-B14F-4D97-AF65-F5344CB8AC3E}">
        <p14:creationId xmlns:p14="http://schemas.microsoft.com/office/powerpoint/2010/main" val="3213818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8FE7-A07F-8543-B174-06161AB4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181620"/>
            <a:ext cx="11617256" cy="934356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Wide variation in the paid-to-charged ratio among providers is also observed for individual DRGs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C3EFD4-F41A-EF47-AD14-3443A37A9AAC}"/>
              </a:ext>
            </a:extLst>
          </p:cNvPr>
          <p:cNvSpPr txBox="1">
            <a:spLocks/>
          </p:cNvSpPr>
          <p:nvPr/>
        </p:nvSpPr>
        <p:spPr>
          <a:xfrm>
            <a:off x="539597" y="5320672"/>
            <a:ext cx="11464046" cy="12407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DRG 470: </a:t>
            </a:r>
            <a:r>
              <a:rPr lang="en-US" sz="1800" dirty="0" err="1"/>
              <a:t>Chicksaw</a:t>
            </a:r>
            <a:r>
              <a:rPr lang="en-US" sz="1800" dirty="0"/>
              <a:t> Nation Medical Center has been paid almost 300% of their charged price, whereas Pottstown Memorial Medical Center has had a mere 6.3% of their charges paid</a:t>
            </a:r>
            <a:br>
              <a:rPr lang="en-US" sz="1800" dirty="0"/>
            </a:b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DRG payment factors: Wage index, Medical education costs, disproportionate share payments, cost outlier payment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AF065-EA12-A14E-9109-F8E6C2067C74}"/>
              </a:ext>
            </a:extLst>
          </p:cNvPr>
          <p:cNvSpPr txBox="1"/>
          <p:nvPr/>
        </p:nvSpPr>
        <p:spPr>
          <a:xfrm>
            <a:off x="6383372" y="1599605"/>
            <a:ext cx="4800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Top (and bottom) 10 highest (lowest) charging providers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8702C-AEDB-7745-AA9D-CE2967FEB5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342" y="1808473"/>
            <a:ext cx="3179546" cy="30408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BC4407-EA29-FF48-88BE-72E7521A4D46}"/>
              </a:ext>
            </a:extLst>
          </p:cNvPr>
          <p:cNvSpPr/>
          <p:nvPr/>
        </p:nvSpPr>
        <p:spPr>
          <a:xfrm>
            <a:off x="574744" y="1000099"/>
            <a:ext cx="3946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DRG#470 (Major joint replacement)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6F7179-365E-CC4A-BE9C-591E7E745E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441" y="2055629"/>
            <a:ext cx="7692202" cy="27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39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9E6BBD-AD26-AD4E-844F-31ECEC3544F4}"/>
              </a:ext>
            </a:extLst>
          </p:cNvPr>
          <p:cNvSpPr txBox="1"/>
          <p:nvPr/>
        </p:nvSpPr>
        <p:spPr>
          <a:xfrm>
            <a:off x="0" y="6519446"/>
            <a:ext cx="2920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All providers, DRG 470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6DBC484-39F4-3A47-A6EC-046D8547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54" y="188362"/>
            <a:ext cx="11617256" cy="778283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Wide variation in the paid-to-charged ratio among providers is also observed for individual DRGs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F24563-D5B0-834B-B542-0739EF71BCC8}"/>
              </a:ext>
            </a:extLst>
          </p:cNvPr>
          <p:cNvGrpSpPr/>
          <p:nvPr/>
        </p:nvGrpSpPr>
        <p:grpSpPr>
          <a:xfrm>
            <a:off x="2607430" y="953125"/>
            <a:ext cx="9584570" cy="5325473"/>
            <a:chOff x="2607430" y="1359529"/>
            <a:chExt cx="9584570" cy="53254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D18DDE-8E6B-7B40-97DB-6F9DD9A13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5100" y="1508002"/>
              <a:ext cx="9246900" cy="512982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F44B06-64E9-854D-9EA6-A3A9D0F94081}"/>
                </a:ext>
              </a:extLst>
            </p:cNvPr>
            <p:cNvSpPr/>
            <p:nvPr/>
          </p:nvSpPr>
          <p:spPr>
            <a:xfrm>
              <a:off x="2607430" y="1359529"/>
              <a:ext cx="2839665" cy="1027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D1646F-69E7-E04A-86AB-CF18E01BE405}"/>
                </a:ext>
              </a:extLst>
            </p:cNvPr>
            <p:cNvSpPr/>
            <p:nvPr/>
          </p:nvSpPr>
          <p:spPr>
            <a:xfrm>
              <a:off x="5447094" y="5498228"/>
              <a:ext cx="755998" cy="118677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3222E4-6F96-6245-A8DD-701329F84944}"/>
                </a:ext>
              </a:extLst>
            </p:cNvPr>
            <p:cNvSpPr/>
            <p:nvPr/>
          </p:nvSpPr>
          <p:spPr>
            <a:xfrm>
              <a:off x="6203093" y="5498228"/>
              <a:ext cx="3607583" cy="118677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6CA40B-D744-F341-AA86-CB6E6B6AD577}"/>
                </a:ext>
              </a:extLst>
            </p:cNvPr>
            <p:cNvSpPr/>
            <p:nvPr/>
          </p:nvSpPr>
          <p:spPr>
            <a:xfrm>
              <a:off x="9810676" y="5498228"/>
              <a:ext cx="1633437" cy="118677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446D75E-F9D0-9549-9741-E2AE65216F5A}"/>
              </a:ext>
            </a:extLst>
          </p:cNvPr>
          <p:cNvSpPr/>
          <p:nvPr/>
        </p:nvSpPr>
        <p:spPr>
          <a:xfrm>
            <a:off x="476214" y="2797912"/>
            <a:ext cx="460010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Bigger variations in Z scores for DRG 470 as compared to when all DRGs are analyzed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Indicating that the spread of variations could be different for different DRGs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At least three clusters of providers emerge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Higher prices and discharges – lower paid-to-charged ratios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Lower prices and discharges – higher paid-to-charged ratios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Intermediate of the above two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Significant variation in prices, total number of discharges and paid-to-charged ratios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B652FB-023E-8B4B-A53D-BF22D2AC0915}"/>
              </a:ext>
            </a:extLst>
          </p:cNvPr>
          <p:cNvSpPr/>
          <p:nvPr/>
        </p:nvSpPr>
        <p:spPr>
          <a:xfrm>
            <a:off x="461854" y="905953"/>
            <a:ext cx="3946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DRG#470 (Major joint replacement) </a:t>
            </a:r>
          </a:p>
        </p:txBody>
      </p:sp>
    </p:spTree>
    <p:extLst>
      <p:ext uri="{BB962C8B-B14F-4D97-AF65-F5344CB8AC3E}">
        <p14:creationId xmlns:p14="http://schemas.microsoft.com/office/powerpoint/2010/main" val="3215845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F4470-1320-644F-9283-3ED0CBF89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744" y="1430515"/>
            <a:ext cx="10515600" cy="4857396"/>
          </a:xfrm>
        </p:spPr>
        <p:txBody>
          <a:bodyPr>
            <a:normAutofit/>
          </a:bodyPr>
          <a:lstStyle/>
          <a:p>
            <a:r>
              <a:rPr lang="en-US" dirty="0"/>
              <a:t>Quality of care by the provider</a:t>
            </a:r>
          </a:p>
          <a:p>
            <a:pPr lvl="1"/>
            <a:r>
              <a:rPr lang="en-US" dirty="0"/>
              <a:t>Rating of the provider by patients and/or employees</a:t>
            </a:r>
          </a:p>
          <a:p>
            <a:pPr lvl="1"/>
            <a:r>
              <a:rPr lang="en-US" dirty="0"/>
              <a:t>Prior Patient experiences/reviews</a:t>
            </a:r>
          </a:p>
          <a:p>
            <a:pPr lvl="1"/>
            <a:r>
              <a:rPr lang="en-US" dirty="0"/>
              <a:t>Success rate of DRG procedures/Complications (adverse) events</a:t>
            </a:r>
          </a:p>
          <a:p>
            <a:pPr lvl="1"/>
            <a:r>
              <a:rPr lang="en-US" dirty="0"/>
              <a:t>Failures and complications of DRG procedures</a:t>
            </a:r>
          </a:p>
          <a:p>
            <a:pPr lvl="1"/>
            <a:r>
              <a:rPr lang="en-US" dirty="0"/>
              <a:t>Ability of the provider to handle other DRG procedures belonging to the same Major Disease Category</a:t>
            </a:r>
          </a:p>
          <a:p>
            <a:r>
              <a:rPr lang="en-US" dirty="0"/>
              <a:t>Characteristics of the patient</a:t>
            </a:r>
          </a:p>
          <a:p>
            <a:pPr lvl="1"/>
            <a:r>
              <a:rPr lang="en-US" dirty="0"/>
              <a:t>Presence/absence of other co-morbidities</a:t>
            </a:r>
          </a:p>
          <a:p>
            <a:pPr lvl="1"/>
            <a:r>
              <a:rPr lang="en-US" dirty="0"/>
              <a:t>Clinical complexity of the DRG procedure</a:t>
            </a:r>
          </a:p>
          <a:p>
            <a:pPr lvl="1"/>
            <a:r>
              <a:rPr lang="en-US" dirty="0"/>
              <a:t>Demographics of the patient</a:t>
            </a:r>
          </a:p>
          <a:p>
            <a:pPr lvl="1"/>
            <a:r>
              <a:rPr lang="en-US" dirty="0"/>
              <a:t>Personal considerations/choices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2BFF27-03E6-EB46-BA1C-75A936863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226776"/>
            <a:ext cx="11120545" cy="924691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  <a:ea typeface="+mn-ea"/>
                <a:cs typeface="+mn-cs"/>
              </a:rPr>
              <a:t>Additional information that may potentially help in developing the recommendation engine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D87C37-6873-F84A-8250-B1BB56C75857}"/>
              </a:ext>
            </a:extLst>
          </p:cNvPr>
          <p:cNvCxnSpPr>
            <a:cxnSpLocks/>
          </p:cNvCxnSpPr>
          <p:nvPr/>
        </p:nvCxnSpPr>
        <p:spPr>
          <a:xfrm>
            <a:off x="479632" y="3657600"/>
            <a:ext cx="497700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CE85BB-59B3-9545-B5BF-4696051A1A7F}"/>
              </a:ext>
            </a:extLst>
          </p:cNvPr>
          <p:cNvCxnSpPr>
            <a:cxnSpLocks/>
          </p:cNvCxnSpPr>
          <p:nvPr/>
        </p:nvCxnSpPr>
        <p:spPr>
          <a:xfrm>
            <a:off x="479632" y="4860324"/>
            <a:ext cx="497700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08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90B2-E3F3-6D46-84FA-85787C1A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77" y="297393"/>
            <a:ext cx="10283645" cy="617008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Grouping DRGs into Major Disease Category and taking similar expertise into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C63C8-0233-7B47-82F4-D7B38666B1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028" y="1630135"/>
            <a:ext cx="3612251" cy="2641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B585AB-20AE-1A49-8F72-9520DDCA5A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2077" y="1566004"/>
            <a:ext cx="3591055" cy="2619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46477-A499-E748-96DE-14FB7C525A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9077" y="1566004"/>
            <a:ext cx="3779202" cy="276935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5545DA-9384-D141-9CBC-B758646FA4D1}"/>
              </a:ext>
            </a:extLst>
          </p:cNvPr>
          <p:cNvSpPr txBox="1">
            <a:spLocks/>
          </p:cNvSpPr>
          <p:nvPr/>
        </p:nvSpPr>
        <p:spPr>
          <a:xfrm>
            <a:off x="454378" y="4901646"/>
            <a:ext cx="10666703" cy="966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Diseases of circulatory, respiratory and </a:t>
            </a:r>
            <a:r>
              <a:rPr lang="en-US" sz="1800" dirty="0" err="1"/>
              <a:t>muscoskeleton</a:t>
            </a:r>
            <a:r>
              <a:rPr lang="en-US" sz="1800" dirty="0"/>
              <a:t> systems are most charged as well as paid</a:t>
            </a:r>
          </a:p>
          <a:p>
            <a:r>
              <a:rPr lang="en-US" sz="1800" dirty="0"/>
              <a:t>Mental, alcohol, addiction and systemic infectious diseases have highest paid-to-charge ratios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3123EB-35CB-1A42-8E33-ACA6E0120046}"/>
              </a:ext>
            </a:extLst>
          </p:cNvPr>
          <p:cNvSpPr txBox="1"/>
          <p:nvPr/>
        </p:nvSpPr>
        <p:spPr>
          <a:xfrm>
            <a:off x="8763577" y="6498850"/>
            <a:ext cx="3428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Downloaded MDC codes from internet</a:t>
            </a:r>
          </a:p>
        </p:txBody>
      </p:sp>
    </p:spTree>
    <p:extLst>
      <p:ext uri="{BB962C8B-B14F-4D97-AF65-F5344CB8AC3E}">
        <p14:creationId xmlns:p14="http://schemas.microsoft.com/office/powerpoint/2010/main" val="641448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997D-480B-0246-9620-9D95DE9DF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94" y="240570"/>
            <a:ext cx="10480590" cy="944763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To rein in Medicare spending, it is important to optimize healthcare delivery for higher quality of service at lower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734F-0FB1-F341-A4B0-43546ED7A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994" y="1964752"/>
            <a:ext cx="6170080" cy="3257898"/>
          </a:xfrm>
        </p:spPr>
        <p:txBody>
          <a:bodyPr>
            <a:normAutofit/>
          </a:bodyPr>
          <a:lstStyle/>
          <a:p>
            <a:r>
              <a:rPr lang="en-US" sz="2000" dirty="0"/>
              <a:t>Medicare spending forms a significant proportion of congressional budget </a:t>
            </a:r>
          </a:p>
          <a:p>
            <a:r>
              <a:rPr lang="en-US" sz="2000" dirty="0"/>
              <a:t>There is significant variation among healthcare delivery in terms of quality of care to the patient per unit cost</a:t>
            </a:r>
          </a:p>
          <a:p>
            <a:r>
              <a:rPr lang="en-US" sz="2000" dirty="0"/>
              <a:t>For maximum impact on healthcare, it is important to tie recommendation for a provider to higher quality service and cost reduction</a:t>
            </a:r>
          </a:p>
          <a:p>
            <a:r>
              <a:rPr lang="en-US" sz="2000" b="1" dirty="0"/>
              <a:t>Significance: </a:t>
            </a:r>
            <a:r>
              <a:rPr lang="en-US" sz="2000" dirty="0"/>
              <a:t>Efficient provider recommendation will optimize channeling of Medicare resources for higher quality patient care and cost reduction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2B256-88AC-6449-AD89-8BC53544D8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8116" y="2035349"/>
            <a:ext cx="4408049" cy="311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02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371547E7-CB93-464A-9C90-758B3282A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2" y="210896"/>
            <a:ext cx="11148617" cy="804977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Providers that serve multiple DRGs which map to same Major Disease Category are likely to be a “hub/expert facility” for that particular disease category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754EF35-9C32-AA40-9731-B3D37B9D6D0C}"/>
              </a:ext>
            </a:extLst>
          </p:cNvPr>
          <p:cNvGrpSpPr/>
          <p:nvPr/>
        </p:nvGrpSpPr>
        <p:grpSpPr>
          <a:xfrm>
            <a:off x="505692" y="1161536"/>
            <a:ext cx="10844770" cy="5585252"/>
            <a:chOff x="807652" y="1124465"/>
            <a:chExt cx="10844770" cy="55852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FBE7E8D-548E-B745-A669-2ECF846EF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653" y="2958603"/>
              <a:ext cx="2119162" cy="18459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A2784E5-3E9F-7246-8B9B-6111C2C72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950" y="4863743"/>
              <a:ext cx="2119162" cy="184597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709A912-0E76-484C-9A93-E2A05D32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0737" y="4863743"/>
              <a:ext cx="2119162" cy="18459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5490AB7-97BA-1B44-9875-A69DBA6A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653" y="4863743"/>
              <a:ext cx="2119162" cy="184597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F556485-F278-4E44-871E-F1FA400ED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33260" y="2958603"/>
              <a:ext cx="2119162" cy="18459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AB3F87-B96D-DC4A-8303-1E8C8907D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7085" y="2958603"/>
              <a:ext cx="2119162" cy="184597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5F4775B-1F93-E646-A7A2-4AA035C27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950" y="2958603"/>
              <a:ext cx="2119162" cy="184597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F10BE05-14AF-544A-9097-DBA0050C2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6815" y="2958603"/>
              <a:ext cx="2119162" cy="184597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9BF-5371-C448-9095-DFB88573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0273" y="1124465"/>
              <a:ext cx="2119162" cy="184597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D4DD0DA-1287-DD48-B67E-A8E1488A4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1111" y="1124465"/>
              <a:ext cx="2119162" cy="1845974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916C6D8-6830-D648-AA4F-3BB34D9E8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950" y="1124465"/>
              <a:ext cx="2119162" cy="1845974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149A81C-393A-7844-AAE0-9BF6EC1FB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6815" y="1124465"/>
              <a:ext cx="2119162" cy="184597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5D04965-1593-9244-B38A-EB1566583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652" y="1124465"/>
              <a:ext cx="2119161" cy="1882383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717C2D6-411D-0946-8C42-3CF725FB68AB}"/>
              </a:ext>
            </a:extLst>
          </p:cNvPr>
          <p:cNvSpPr txBox="1"/>
          <p:nvPr/>
        </p:nvSpPr>
        <p:spPr>
          <a:xfrm>
            <a:off x="7195125" y="5716764"/>
            <a:ext cx="433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MDC (</a:t>
            </a:r>
            <a:r>
              <a:rPr lang="en-US" sz="1600" dirty="0" err="1"/>
              <a:t>i</a:t>
            </a:r>
            <a:r>
              <a:rPr lang="en-US" sz="1600" dirty="0"/>
              <a:t>) = </a:t>
            </a:r>
            <a:r>
              <a:rPr lang="en-US" sz="1600" u="sng" dirty="0"/>
              <a:t>no. of DRGs at a provider in MDC(</a:t>
            </a:r>
            <a:r>
              <a:rPr lang="en-US" sz="1600" u="sng" dirty="0" err="1"/>
              <a:t>i</a:t>
            </a:r>
            <a:r>
              <a:rPr lang="en-US" sz="1600" u="sng" dirty="0"/>
              <a:t>)</a:t>
            </a:r>
            <a:r>
              <a:rPr lang="en-US" sz="1600" dirty="0"/>
              <a:t>*100</a:t>
            </a:r>
            <a:br>
              <a:rPr lang="en-US" sz="1600" dirty="0"/>
            </a:br>
            <a:r>
              <a:rPr lang="en-US" sz="1600" dirty="0"/>
              <a:t>		Total DRGs in MDC(</a:t>
            </a:r>
            <a:r>
              <a:rPr lang="en-US" sz="1600" dirty="0" err="1"/>
              <a:t>i</a:t>
            </a:r>
            <a:r>
              <a:rPr lang="en-US" sz="1600" dirty="0"/>
              <a:t>)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72A79-7DFE-4042-85B9-427C451251F6}"/>
              </a:ext>
            </a:extLst>
          </p:cNvPr>
          <p:cNvSpPr txBox="1"/>
          <p:nvPr/>
        </p:nvSpPr>
        <p:spPr>
          <a:xfrm>
            <a:off x="7183161" y="5202194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MDC score</a:t>
            </a:r>
          </a:p>
        </p:txBody>
      </p:sp>
    </p:spTree>
    <p:extLst>
      <p:ext uri="{BB962C8B-B14F-4D97-AF65-F5344CB8AC3E}">
        <p14:creationId xmlns:p14="http://schemas.microsoft.com/office/powerpoint/2010/main" val="4018043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3D4DEAD-261A-F84E-961A-883EB4277C1C}"/>
              </a:ext>
            </a:extLst>
          </p:cNvPr>
          <p:cNvGrpSpPr/>
          <p:nvPr/>
        </p:nvGrpSpPr>
        <p:grpSpPr>
          <a:xfrm>
            <a:off x="1101081" y="1495169"/>
            <a:ext cx="3648768" cy="3574807"/>
            <a:chOff x="1672624" y="2101679"/>
            <a:chExt cx="2949016" cy="30178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FD0D3ED-021A-AF4E-8142-33FA9CD34066}"/>
                </a:ext>
              </a:extLst>
            </p:cNvPr>
            <p:cNvGrpSpPr/>
            <p:nvPr/>
          </p:nvGrpSpPr>
          <p:grpSpPr>
            <a:xfrm>
              <a:off x="1672624" y="2101679"/>
              <a:ext cx="2924090" cy="2766883"/>
              <a:chOff x="3822700" y="1409700"/>
              <a:chExt cx="4546600" cy="38862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1881231-AFF8-AE40-B073-F158DA68C4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2700" y="1409700"/>
                <a:ext cx="4546600" cy="38862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52FC5A6-5450-A743-AC6A-2D83405303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4564"/>
              <a:stretch/>
            </p:blipFill>
            <p:spPr>
              <a:xfrm>
                <a:off x="3822700" y="1409700"/>
                <a:ext cx="4546600" cy="3854278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7F5B3A-86FA-BC42-9890-DADAC023D4B0}"/>
                </a:ext>
              </a:extLst>
            </p:cNvPr>
            <p:cNvSpPr txBox="1"/>
            <p:nvPr/>
          </p:nvSpPr>
          <p:spPr>
            <a:xfrm>
              <a:off x="1951184" y="4898663"/>
              <a:ext cx="2670456" cy="22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C00000"/>
                  </a:solidFill>
                </a:rPr>
                <a:t>MDC4: Respiratory     </a:t>
              </a:r>
              <a:r>
                <a:rPr lang="en-US" sz="1100" dirty="0">
                  <a:solidFill>
                    <a:schemeClr val="accent6">
                      <a:lumMod val="50000"/>
                    </a:schemeClr>
                  </a:solidFill>
                </a:rPr>
                <a:t>MDC11: Kidney and urinary tract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3EBD93A2-713E-E948-B618-4D28E6649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78" y="297393"/>
            <a:ext cx="11099190" cy="827072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+mn-lt"/>
              </a:rPr>
              <a:t>Providers have variances in “relative expertise” among different combinations of medical diseases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5EE7F6-EB49-734D-AF2E-E821B254BEC6}"/>
              </a:ext>
            </a:extLst>
          </p:cNvPr>
          <p:cNvGrpSpPr/>
          <p:nvPr/>
        </p:nvGrpSpPr>
        <p:grpSpPr>
          <a:xfrm>
            <a:off x="6689468" y="1470455"/>
            <a:ext cx="3974413" cy="3589725"/>
            <a:chOff x="6269338" y="2138749"/>
            <a:chExt cx="3114919" cy="288654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687588-66D9-7E42-A40D-A77292CA9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/>
            <a:stretch/>
          </p:blipFill>
          <p:spPr>
            <a:xfrm>
              <a:off x="6269338" y="2138749"/>
              <a:ext cx="3114919" cy="265176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6B14630-D652-394C-BB0C-02A552F295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/>
            <a:stretch/>
          </p:blipFill>
          <p:spPr>
            <a:xfrm>
              <a:off x="6269338" y="2138749"/>
              <a:ext cx="3114919" cy="26517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E8AD17-7AE8-F04D-BC1E-83FEF7275322}"/>
                </a:ext>
              </a:extLst>
            </p:cNvPr>
            <p:cNvSpPr txBox="1"/>
            <p:nvPr/>
          </p:nvSpPr>
          <p:spPr>
            <a:xfrm>
              <a:off x="6662906" y="4814926"/>
              <a:ext cx="2517976" cy="210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C00000"/>
                  </a:solidFill>
                </a:rPr>
                <a:t>MDC18: </a:t>
              </a:r>
              <a:r>
                <a:rPr lang="en-US" sz="1100" dirty="0" err="1">
                  <a:solidFill>
                    <a:srgbClr val="C00000"/>
                  </a:solidFill>
                </a:rPr>
                <a:t>Muskoskeleton</a:t>
              </a:r>
              <a:r>
                <a:rPr lang="en-US" sz="1100" dirty="0">
                  <a:solidFill>
                    <a:srgbClr val="C00000"/>
                  </a:solidFill>
                </a:rPr>
                <a:t>      </a:t>
              </a:r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</a:rPr>
                <a:t>MDC6: Digestive system 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2BCD29-76B2-EE41-91D6-ABE1384EBBF2}"/>
              </a:ext>
            </a:extLst>
          </p:cNvPr>
          <p:cNvSpPr/>
          <p:nvPr/>
        </p:nvSpPr>
        <p:spPr>
          <a:xfrm>
            <a:off x="454378" y="5789825"/>
            <a:ext cx="1078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Presence/absence of other co-morbidities and the ”expertise” of the provider in those co-morbidities could be informative</a:t>
            </a:r>
          </a:p>
        </p:txBody>
      </p:sp>
    </p:spTree>
    <p:extLst>
      <p:ext uri="{BB962C8B-B14F-4D97-AF65-F5344CB8AC3E}">
        <p14:creationId xmlns:p14="http://schemas.microsoft.com/office/powerpoint/2010/main" val="3837253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7EAA-3058-DC41-A9F4-02CA97586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49" y="280427"/>
            <a:ext cx="10515600" cy="573989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Proposed features and features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F4470-1320-644F-9283-3ED0CBF89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849" y="3798551"/>
            <a:ext cx="10987216" cy="2911165"/>
          </a:xfrm>
        </p:spPr>
        <p:txBody>
          <a:bodyPr>
            <a:normAutofit/>
          </a:bodyPr>
          <a:lstStyle/>
          <a:p>
            <a:r>
              <a:rPr lang="en-US" sz="2000" dirty="0"/>
              <a:t>Log normalization of some of these variables.</a:t>
            </a:r>
          </a:p>
          <a:p>
            <a:r>
              <a:rPr lang="en-US" sz="2000" dirty="0"/>
              <a:t>Z scores for prices (all three prices, paid-to-charge ratios) and total discharges. Z scores for MDC scores</a:t>
            </a:r>
          </a:p>
          <a:p>
            <a:r>
              <a:rPr lang="en-US" sz="2000" dirty="0"/>
              <a:t>Cluster number from unsupervised clustering of providers</a:t>
            </a:r>
          </a:p>
          <a:p>
            <a:r>
              <a:rPr lang="en-US" sz="2000" dirty="0"/>
              <a:t>Variation among providers for a particular DRG</a:t>
            </a:r>
          </a:p>
          <a:p>
            <a:r>
              <a:rPr lang="en-US" sz="2000" dirty="0"/>
              <a:t>Negative reinforcement of recommendation for providers that would be ”over capacity”</a:t>
            </a:r>
          </a:p>
          <a:p>
            <a:r>
              <a:rPr lang="en-US" sz="2000" dirty="0"/>
              <a:t>Hospital labor and non-labor rates, teaching or non-teaching provider, Type of DRG</a:t>
            </a:r>
          </a:p>
          <a:p>
            <a:r>
              <a:rPr lang="en-US" sz="2000" dirty="0"/>
              <a:t>Provider performance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8A5D4A-F7FE-744C-8DEA-3D32F6C06CF1}"/>
              </a:ext>
            </a:extLst>
          </p:cNvPr>
          <p:cNvSpPr/>
          <p:nvPr/>
        </p:nvSpPr>
        <p:spPr>
          <a:xfrm>
            <a:off x="652848" y="854416"/>
            <a:ext cx="9207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Accounting when not enough providers for a DRG and HRR combination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CC2EB-A091-494C-8F43-47FB665DA5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7"/>
          <a:stretch/>
        </p:blipFill>
        <p:spPr>
          <a:xfrm>
            <a:off x="894749" y="1306020"/>
            <a:ext cx="2184984" cy="16597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92AFB9-2068-0344-A0E2-4D5E5C5BA721}"/>
              </a:ext>
            </a:extLst>
          </p:cNvPr>
          <p:cNvSpPr txBox="1"/>
          <p:nvPr/>
        </p:nvSpPr>
        <p:spPr>
          <a:xfrm>
            <a:off x="3348679" y="1311328"/>
            <a:ext cx="7982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Expand the geographical radius of the HRR under consideration till there are a predefined number of providers with the requested DRGs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Geographical radius may be a function of patient preferences, disease characteristics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Consider how expansion effects mix of urban and rural facilities, and/or facilities teaching, and caring for different socioeconomic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422-3344-B448-98C8-F86A1F145DB1}"/>
              </a:ext>
            </a:extLst>
          </p:cNvPr>
          <p:cNvSpPr/>
          <p:nvPr/>
        </p:nvSpPr>
        <p:spPr>
          <a:xfrm>
            <a:off x="652848" y="3346947"/>
            <a:ext cx="9207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Engineering features after the pre-defined number of providers have been identified</a:t>
            </a:r>
          </a:p>
        </p:txBody>
      </p:sp>
    </p:spTree>
    <p:extLst>
      <p:ext uri="{BB962C8B-B14F-4D97-AF65-F5344CB8AC3E}">
        <p14:creationId xmlns:p14="http://schemas.microsoft.com/office/powerpoint/2010/main" val="3899366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67D959-F706-E348-B9D2-C66B9921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72" y="206285"/>
            <a:ext cx="11355860" cy="573989"/>
          </a:xfrm>
        </p:spPr>
        <p:txBody>
          <a:bodyPr>
            <a:noAutofit/>
          </a:bodyPr>
          <a:lstStyle/>
          <a:p>
            <a:r>
              <a:rPr lang="en-US" sz="2500" dirty="0">
                <a:latin typeface="+mn-lt"/>
              </a:rPr>
              <a:t>Proposed features and features engineering – example, CA – LA, DRGs 871, 392, 301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1A45B9-1E67-FC42-A359-24C45FCEC4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2772" y="1762301"/>
            <a:ext cx="2430198" cy="224761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6CA9FE-4F84-5048-B8DF-DDB7FD651395}"/>
              </a:ext>
            </a:extLst>
          </p:cNvPr>
          <p:cNvGrpSpPr/>
          <p:nvPr/>
        </p:nvGrpSpPr>
        <p:grpSpPr>
          <a:xfrm>
            <a:off x="5729418" y="1105449"/>
            <a:ext cx="5869460" cy="2437151"/>
            <a:chOff x="6322540" y="1066716"/>
            <a:chExt cx="5869460" cy="24371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5F5F53-ECE6-A042-A0EC-BC18AF414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6659" y="1066716"/>
              <a:ext cx="5865341" cy="13137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945B60-AA9C-6B43-8D61-E4B54E764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2540" y="2401400"/>
              <a:ext cx="5865341" cy="1102467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87AE312-E63B-5642-A077-B3067F50C158}"/>
                </a:ext>
              </a:extLst>
            </p:cNvPr>
            <p:cNvCxnSpPr>
              <a:cxnSpLocks/>
            </p:cNvCxnSpPr>
            <p:nvPr/>
          </p:nvCxnSpPr>
          <p:spPr>
            <a:xfrm>
              <a:off x="9255211" y="2380421"/>
              <a:ext cx="0" cy="1263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EBC63FB-608B-9441-8081-457131E9EA81}"/>
              </a:ext>
            </a:extLst>
          </p:cNvPr>
          <p:cNvSpPr txBox="1"/>
          <p:nvPr/>
        </p:nvSpPr>
        <p:spPr>
          <a:xfrm>
            <a:off x="643200" y="978900"/>
            <a:ext cx="3969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Currently limited feature space due to time constraints. Feature space can be expanded.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4905B-8158-6E46-97EC-91EACE284DCF}"/>
              </a:ext>
            </a:extLst>
          </p:cNvPr>
          <p:cNvSpPr/>
          <p:nvPr/>
        </p:nvSpPr>
        <p:spPr>
          <a:xfrm>
            <a:off x="5063448" y="747879"/>
            <a:ext cx="2486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871: Septicemia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3D9ABE-45E6-F24F-89EF-1384BEEF54A5}"/>
              </a:ext>
            </a:extLst>
          </p:cNvPr>
          <p:cNvSpPr/>
          <p:nvPr/>
        </p:nvSpPr>
        <p:spPr>
          <a:xfrm>
            <a:off x="5149944" y="3778729"/>
            <a:ext cx="2486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392: Esophagitis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AB06A0-984D-3344-93B3-28BC1878AB6D}"/>
              </a:ext>
            </a:extLst>
          </p:cNvPr>
          <p:cNvSpPr/>
          <p:nvPr/>
        </p:nvSpPr>
        <p:spPr>
          <a:xfrm>
            <a:off x="0" y="4299405"/>
            <a:ext cx="3425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392: Peripheral Vascular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AC3ED13-A140-C247-B390-9E492D19709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773" y="4689936"/>
            <a:ext cx="5290750" cy="168007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0C6C329-A6F9-0742-AEB2-6898DE1BED64}"/>
              </a:ext>
            </a:extLst>
          </p:cNvPr>
          <p:cNvGrpSpPr/>
          <p:nvPr/>
        </p:nvGrpSpPr>
        <p:grpSpPr>
          <a:xfrm>
            <a:off x="5729418" y="4117282"/>
            <a:ext cx="6260757" cy="2494585"/>
            <a:chOff x="5642919" y="4117282"/>
            <a:chExt cx="6260757" cy="249458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D2ADF6B-C447-D242-B67C-038CC7F07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2919" y="5701320"/>
              <a:ext cx="5865341" cy="9105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2DAD52F-7E39-FD40-922B-06093675B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2919" y="4117282"/>
              <a:ext cx="6260757" cy="1474475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CD4884A-F4C1-D14A-9256-5C83AFB11C02}"/>
                </a:ext>
              </a:extLst>
            </p:cNvPr>
            <p:cNvCxnSpPr>
              <a:cxnSpLocks/>
            </p:cNvCxnSpPr>
            <p:nvPr/>
          </p:nvCxnSpPr>
          <p:spPr>
            <a:xfrm>
              <a:off x="8727989" y="5580758"/>
              <a:ext cx="0" cy="1263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8905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67D959-F706-E348-B9D2-C66B9921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72" y="206285"/>
            <a:ext cx="11355860" cy="573989"/>
          </a:xfrm>
        </p:spPr>
        <p:txBody>
          <a:bodyPr>
            <a:noAutofit/>
          </a:bodyPr>
          <a:lstStyle/>
          <a:p>
            <a:r>
              <a:rPr lang="en-US" sz="2500" dirty="0">
                <a:latin typeface="+mn-lt"/>
              </a:rPr>
              <a:t>Proposed features and features engineering – AL - Birmingham, DRGs 871, 392, 301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BC63FB-608B-9441-8081-457131E9EA81}"/>
              </a:ext>
            </a:extLst>
          </p:cNvPr>
          <p:cNvSpPr txBox="1"/>
          <p:nvPr/>
        </p:nvSpPr>
        <p:spPr>
          <a:xfrm>
            <a:off x="556703" y="920099"/>
            <a:ext cx="3969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Currently limited feature space due to time constraints. Feature space can be expanded.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4905B-8158-6E46-97EC-91EACE284DCF}"/>
              </a:ext>
            </a:extLst>
          </p:cNvPr>
          <p:cNvSpPr/>
          <p:nvPr/>
        </p:nvSpPr>
        <p:spPr>
          <a:xfrm>
            <a:off x="5557718" y="839429"/>
            <a:ext cx="2486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871: Septicemia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3D9ABE-45E6-F24F-89EF-1384BEEF54A5}"/>
              </a:ext>
            </a:extLst>
          </p:cNvPr>
          <p:cNvSpPr/>
          <p:nvPr/>
        </p:nvSpPr>
        <p:spPr>
          <a:xfrm>
            <a:off x="5557717" y="3932198"/>
            <a:ext cx="2486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392: Esophagitis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AB06A0-984D-3344-93B3-28BC1878AB6D}"/>
              </a:ext>
            </a:extLst>
          </p:cNvPr>
          <p:cNvSpPr/>
          <p:nvPr/>
        </p:nvSpPr>
        <p:spPr>
          <a:xfrm>
            <a:off x="-192411" y="3948006"/>
            <a:ext cx="3425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392: Peripheral Vascular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345490-3191-304F-AE76-F382C6EFC7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169" y="1719526"/>
            <a:ext cx="2226477" cy="2059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40100F-D3C8-B946-A773-9F3276EBD9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723" y="4228214"/>
            <a:ext cx="5565954" cy="2532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FEAC6D-B8C4-6841-9783-40DEC9C50F3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9468" y="4299405"/>
            <a:ext cx="5565954" cy="24078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405618-C6A2-0844-AC2B-0A2B2467A1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9468" y="1253304"/>
            <a:ext cx="5565954" cy="229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45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67D959-F706-E348-B9D2-C66B9921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72" y="206285"/>
            <a:ext cx="11355860" cy="573989"/>
          </a:xfrm>
        </p:spPr>
        <p:txBody>
          <a:bodyPr>
            <a:noAutofit/>
          </a:bodyPr>
          <a:lstStyle/>
          <a:p>
            <a:r>
              <a:rPr lang="en-US" sz="2500" dirty="0">
                <a:latin typeface="+mn-lt"/>
              </a:rPr>
              <a:t>Proposed features and features engineering – MO - </a:t>
            </a:r>
            <a:r>
              <a:rPr lang="en-US" sz="2500" dirty="0" err="1">
                <a:latin typeface="+mn-lt"/>
              </a:rPr>
              <a:t>Springfields</a:t>
            </a:r>
            <a:r>
              <a:rPr lang="en-US" sz="2500" dirty="0">
                <a:latin typeface="+mn-lt"/>
              </a:rPr>
              <a:t>, DRGs 871, 392, 301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BC63FB-608B-9441-8081-457131E9EA81}"/>
              </a:ext>
            </a:extLst>
          </p:cNvPr>
          <p:cNvSpPr txBox="1"/>
          <p:nvPr/>
        </p:nvSpPr>
        <p:spPr>
          <a:xfrm>
            <a:off x="556703" y="920099"/>
            <a:ext cx="3969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Currently limited feature space due to time constraints. Feature space can be expanded.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4905B-8158-6E46-97EC-91EACE284DCF}"/>
              </a:ext>
            </a:extLst>
          </p:cNvPr>
          <p:cNvSpPr/>
          <p:nvPr/>
        </p:nvSpPr>
        <p:spPr>
          <a:xfrm>
            <a:off x="5557718" y="839429"/>
            <a:ext cx="2486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871: Septicemia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3D9ABE-45E6-F24F-89EF-1384BEEF54A5}"/>
              </a:ext>
            </a:extLst>
          </p:cNvPr>
          <p:cNvSpPr/>
          <p:nvPr/>
        </p:nvSpPr>
        <p:spPr>
          <a:xfrm>
            <a:off x="5557717" y="3932198"/>
            <a:ext cx="2486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392: Esophagitis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AB06A0-984D-3344-93B3-28BC1878AB6D}"/>
              </a:ext>
            </a:extLst>
          </p:cNvPr>
          <p:cNvSpPr/>
          <p:nvPr/>
        </p:nvSpPr>
        <p:spPr>
          <a:xfrm>
            <a:off x="-192411" y="3948006"/>
            <a:ext cx="3425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392: Peripheral Vascular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9C17E0-7948-794D-A4AD-E5052BFECF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4530" y="1644698"/>
            <a:ext cx="2315759" cy="2141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9F15C-B797-964F-BC24-7805EDD541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001" y="4329907"/>
            <a:ext cx="5290716" cy="1119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615A1-640D-5C40-AC11-352EAE3722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6489" y="1133732"/>
            <a:ext cx="6217229" cy="21088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BD2C62-9F3E-C946-B011-59A2DC9595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6489" y="4429463"/>
            <a:ext cx="6217229" cy="206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7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67D959-F706-E348-B9D2-C66B9921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72" y="206285"/>
            <a:ext cx="11355860" cy="573989"/>
          </a:xfrm>
        </p:spPr>
        <p:txBody>
          <a:bodyPr>
            <a:noAutofit/>
          </a:bodyPr>
          <a:lstStyle/>
          <a:p>
            <a:r>
              <a:rPr lang="en-US" sz="2500" dirty="0">
                <a:latin typeface="+mn-lt"/>
              </a:rPr>
              <a:t>Inclusion of additional features, state and nation-wide comparisons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4905B-8158-6E46-97EC-91EACE284DCF}"/>
              </a:ext>
            </a:extLst>
          </p:cNvPr>
          <p:cNvSpPr/>
          <p:nvPr/>
        </p:nvSpPr>
        <p:spPr>
          <a:xfrm>
            <a:off x="835626" y="734561"/>
            <a:ext cx="2486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871: Septicemia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EC8D8-804C-4547-9A9A-B6837465AF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88" y="959140"/>
            <a:ext cx="3145336" cy="2994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914CA7-EDDC-4C44-9B65-63C11835029C}"/>
              </a:ext>
            </a:extLst>
          </p:cNvPr>
          <p:cNvSpPr txBox="1"/>
          <p:nvPr/>
        </p:nvSpPr>
        <p:spPr>
          <a:xfrm>
            <a:off x="4408816" y="1073115"/>
            <a:ext cx="6623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Unlike Total payments and </a:t>
            </a:r>
            <a:r>
              <a:rPr lang="en-US" dirty="0" err="1"/>
              <a:t>medicare</a:t>
            </a:r>
            <a:r>
              <a:rPr lang="en-US" dirty="0"/>
              <a:t> payments, Covered charges from HRR cluster separately from the ones determined at State and National level – Indicating wide variations in covered charges across providers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Bringing in nation and state-wide comparisons could possibly add limited new information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17B867-3BA1-BD43-AB7E-92C3263874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9401" y="3953500"/>
            <a:ext cx="5560540" cy="25004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066D8CD-16FB-2F48-A61A-870D17FBF446}"/>
              </a:ext>
            </a:extLst>
          </p:cNvPr>
          <p:cNvSpPr txBox="1"/>
          <p:nvPr/>
        </p:nvSpPr>
        <p:spPr>
          <a:xfrm>
            <a:off x="6212902" y="3521382"/>
            <a:ext cx="5340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Addition of Total Payments helps further narrow the selection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8E3755-0D7A-2745-ADD1-1B9CA50BD26F}"/>
              </a:ext>
            </a:extLst>
          </p:cNvPr>
          <p:cNvSpPr txBox="1"/>
          <p:nvPr/>
        </p:nvSpPr>
        <p:spPr>
          <a:xfrm>
            <a:off x="407772" y="4200634"/>
            <a:ext cx="4226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Addition of Total Payments and Total Discharges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50EE69-D1D9-9C43-97F3-7CBC98D50CF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772" y="4539182"/>
            <a:ext cx="5177481" cy="202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86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997D-480B-0246-9620-9D95DE9DF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84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+mn-lt"/>
                <a:cs typeface="Calibri" panose="020F0502020204030204" pitchFamily="34" charset="0"/>
              </a:rPr>
              <a:t>Future directions. Potential applications of the idea.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734F-0FB1-F341-A4B0-43546ED7A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647"/>
            <a:ext cx="10515600" cy="5501931"/>
          </a:xfrm>
        </p:spPr>
        <p:txBody>
          <a:bodyPr>
            <a:normAutofit/>
          </a:bodyPr>
          <a:lstStyle/>
          <a:p>
            <a:r>
              <a:rPr lang="en-US" sz="2200" dirty="0"/>
              <a:t>Incorporate more features (Hospital labor and non-labor rates, teaching or non-teaching provider, Type of DRG, Variation among providers for a particular DRG, Provider performance )</a:t>
            </a:r>
          </a:p>
          <a:p>
            <a:r>
              <a:rPr lang="en-US" sz="2200" dirty="0"/>
              <a:t>Perform features engineering with the expanded features space</a:t>
            </a:r>
          </a:p>
          <a:p>
            <a:r>
              <a:rPr lang="en-US" sz="2200" dirty="0"/>
              <a:t>Access hospital labor and non-labor rates and other data to model various coefficients (Wage index, Medical education costs, disproportionate share payments, cost outlier payment)</a:t>
            </a:r>
          </a:p>
          <a:p>
            <a:r>
              <a:rPr lang="en-US" sz="2200" dirty="0"/>
              <a:t>Optimize the cutoffs for selecting a provider within HRR</a:t>
            </a:r>
          </a:p>
          <a:p>
            <a:r>
              <a:rPr lang="en-US" sz="2200" dirty="0"/>
              <a:t>Study the characteristics of providers with HRR or “expanded HRR”</a:t>
            </a: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Applications</a:t>
            </a:r>
          </a:p>
          <a:p>
            <a:r>
              <a:rPr lang="en-US" sz="2200" dirty="0"/>
              <a:t>Can be used by Medicare to study inefficiencies in pricing and for streamlining resource allocation</a:t>
            </a:r>
          </a:p>
          <a:p>
            <a:r>
              <a:rPr lang="en-US" sz="2200" dirty="0"/>
              <a:t>May be used as a engine for recommending providers at point-of-care</a:t>
            </a:r>
          </a:p>
        </p:txBody>
      </p:sp>
    </p:spTree>
    <p:extLst>
      <p:ext uri="{BB962C8B-B14F-4D97-AF65-F5344CB8AC3E}">
        <p14:creationId xmlns:p14="http://schemas.microsoft.com/office/powerpoint/2010/main" val="2550930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64989-238D-7A41-92AD-B38D3938C5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241" y="1330431"/>
            <a:ext cx="3638910" cy="322309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241C0AA-3114-4145-8DA1-F52DD391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306760"/>
            <a:ext cx="10515600" cy="422172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Summary of the dataset. Assumptions and “Lack of Information”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6602AE-76A0-474E-AA75-8B75A933B789}"/>
              </a:ext>
            </a:extLst>
          </p:cNvPr>
          <p:cNvSpPr/>
          <p:nvPr/>
        </p:nvSpPr>
        <p:spPr>
          <a:xfrm>
            <a:off x="661241" y="5377802"/>
            <a:ext cx="11151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Hypothesis: “Minimal” </a:t>
            </a:r>
            <a:r>
              <a:rPr lang="en-US" dirty="0"/>
              <a:t>IPPS data can be explored to understand variances of healthcare delivery and to develop methodologies for cost reduction through optimal provider recommendation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EA26D7-E487-1F40-A873-050D33B08A8C}"/>
              </a:ext>
            </a:extLst>
          </p:cNvPr>
          <p:cNvSpPr/>
          <p:nvPr/>
        </p:nvSpPr>
        <p:spPr>
          <a:xfrm>
            <a:off x="4831492" y="1553206"/>
            <a:ext cx="65037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IPPS data is provided to recommend provider based on the DRG code and hospital referral region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DRG payment factors include wage index, labor and non-labor rates, medical education costs (function of # residents and interns), disproportionate share payments (socioeconomic), cost outlier payments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task involves recommendation while “lack of these information” </a:t>
            </a:r>
          </a:p>
        </p:txBody>
      </p:sp>
    </p:spTree>
    <p:extLst>
      <p:ext uri="{BB962C8B-B14F-4D97-AF65-F5344CB8AC3E}">
        <p14:creationId xmlns:p14="http://schemas.microsoft.com/office/powerpoint/2010/main" val="1987801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8FE7-A07F-8543-B174-06161AB4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248392"/>
            <a:ext cx="10515600" cy="763284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There are variances in distribution of total discharges and average payments across states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ADAF4-95C5-5045-B0A5-F1DD449729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6366" y="1158496"/>
            <a:ext cx="3549816" cy="2357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49A1A7-CBD4-AB4F-9484-EF0B43EDA4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9836" y="3765642"/>
            <a:ext cx="3432328" cy="2274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FC23A1-4A56-B140-A3E9-0099BDE714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021" y="3807602"/>
            <a:ext cx="3256096" cy="2232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4F66A6-389B-9A47-AAB3-C80268C574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9128" y="1158496"/>
            <a:ext cx="3910671" cy="2425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58C50-5D86-AD41-8DF0-F2A091066E3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9797" y="3662894"/>
            <a:ext cx="3239312" cy="22070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FD351D-7B23-5048-B01D-96CDF23AB461}"/>
              </a:ext>
            </a:extLst>
          </p:cNvPr>
          <p:cNvSpPr txBox="1"/>
          <p:nvPr/>
        </p:nvSpPr>
        <p:spPr>
          <a:xfrm>
            <a:off x="8262465" y="6513591"/>
            <a:ext cx="3873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DRG – Diagnosis related group; MDC – Major Disease Category </a:t>
            </a:r>
          </a:p>
        </p:txBody>
      </p:sp>
    </p:spTree>
    <p:extLst>
      <p:ext uri="{BB962C8B-B14F-4D97-AF65-F5344CB8AC3E}">
        <p14:creationId xmlns:p14="http://schemas.microsoft.com/office/powerpoint/2010/main" val="132047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7055E-1E23-1240-92D0-AE3D51C48E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6903" y="2388343"/>
            <a:ext cx="2813333" cy="2425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FC15D-BC1F-4A4A-B696-6501A17DDA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283" y="2388343"/>
            <a:ext cx="3910671" cy="2425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4E2F9A-8F0C-9540-9C17-E83C054D0F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2128" y="2362354"/>
            <a:ext cx="2889116" cy="24772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D2D6C77-B2EE-9A4E-A501-D21DD6939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248392"/>
            <a:ext cx="10957068" cy="763284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Sub-setting based on DRG/MDC informs that number of discharges for a specific DRG can significantly vary across states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DF9BF-2F41-D144-A151-42FB5F4412B0}"/>
              </a:ext>
            </a:extLst>
          </p:cNvPr>
          <p:cNvSpPr txBox="1"/>
          <p:nvPr/>
        </p:nvSpPr>
        <p:spPr>
          <a:xfrm>
            <a:off x="8262465" y="6513591"/>
            <a:ext cx="3873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DRG – Diagnosis related group; MDC – Major Disease Category </a:t>
            </a:r>
          </a:p>
        </p:txBody>
      </p:sp>
    </p:spTree>
    <p:extLst>
      <p:ext uri="{BB962C8B-B14F-4D97-AF65-F5344CB8AC3E}">
        <p14:creationId xmlns:p14="http://schemas.microsoft.com/office/powerpoint/2010/main" val="1775281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D6BD0C-DBE4-CF44-BC3B-90A4B5994E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021" y="1770433"/>
            <a:ext cx="7325713" cy="4487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D8403C6-C7EE-1D4F-B92F-BFAD9E97F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248392"/>
            <a:ext cx="10515600" cy="485386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CA, FL, TX, NY, MA, IL, NJ and PA bill the most to Medicare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75972-7260-FE43-83C2-B17109425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9141" y="2131439"/>
            <a:ext cx="3035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31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C84C-E2A6-FA4E-AEE9-3B0F4760A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20" y="238360"/>
            <a:ext cx="10515600" cy="734101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High variation and other considerations in number of providers per DRG alone, HRR alone or DRG+HRR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4B90AB-A8DD-FF45-BE86-1AA3B6DA395F}"/>
              </a:ext>
            </a:extLst>
          </p:cNvPr>
          <p:cNvSpPr txBox="1">
            <a:spLocks/>
          </p:cNvSpPr>
          <p:nvPr/>
        </p:nvSpPr>
        <p:spPr>
          <a:xfrm>
            <a:off x="316150" y="5928754"/>
            <a:ext cx="10515600" cy="789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 all 100 DRGs are present in every HRR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No. of providers for any given DRG and/or HRR significantly varies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Several DRG+HRR combinations have just one, or even, no choice for a provider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4717B-1A32-0549-A1DF-0DD960669B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798" y="1536400"/>
            <a:ext cx="7157698" cy="4026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C53C2-E386-F54F-9E5B-0A5C04FBB4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0798" y="3857347"/>
            <a:ext cx="2132250" cy="202670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7E6BBC-B125-1049-B133-910F80E45AF0}"/>
              </a:ext>
            </a:extLst>
          </p:cNvPr>
          <p:cNvGrpSpPr/>
          <p:nvPr/>
        </p:nvGrpSpPr>
        <p:grpSpPr>
          <a:xfrm>
            <a:off x="480491" y="1093518"/>
            <a:ext cx="4254227" cy="2626262"/>
            <a:chOff x="480491" y="991917"/>
            <a:chExt cx="4254227" cy="26262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06BABE-D874-7A4C-8667-9BF4804CC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0491" y="991917"/>
              <a:ext cx="4254227" cy="239300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65255A-CEF2-9145-A7D8-A8CD54608E14}"/>
                </a:ext>
              </a:extLst>
            </p:cNvPr>
            <p:cNvSpPr/>
            <p:nvPr/>
          </p:nvSpPr>
          <p:spPr>
            <a:xfrm>
              <a:off x="480491" y="3402735"/>
              <a:ext cx="306846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/>
                <a:t>Most number of providers for SIMPLE PNEUMONIA &amp; PLEURISY W CC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595D4CB-AF8A-DC43-B72C-578550B5E8B7}"/>
                </a:ext>
              </a:extLst>
            </p:cNvPr>
            <p:cNvCxnSpPr>
              <a:cxnSpLocks/>
            </p:cNvCxnSpPr>
            <p:nvPr/>
          </p:nvCxnSpPr>
          <p:spPr>
            <a:xfrm>
              <a:off x="622570" y="2918296"/>
              <a:ext cx="0" cy="5544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4775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8FE7-A07F-8543-B174-06161AB4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51" y="215720"/>
            <a:ext cx="10515600" cy="620395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+mn-lt"/>
              </a:rPr>
              <a:t>Certain DRG procedures have much higher number of discharges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8010B-8F8A-3448-814A-0EDCC8D63E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564" y="927344"/>
            <a:ext cx="4328538" cy="370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0E26C-7B00-6447-AEC6-9A7E82371E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2882" y="1015974"/>
            <a:ext cx="5404122" cy="30398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A5A035-C84B-C643-93EB-B1B278CD8F38}"/>
              </a:ext>
            </a:extLst>
          </p:cNvPr>
          <p:cNvSpPr/>
          <p:nvPr/>
        </p:nvSpPr>
        <p:spPr>
          <a:xfrm>
            <a:off x="3005847" y="1389741"/>
            <a:ext cx="25551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470 - MAJOR JOINT REPLACEMENT OR </a:t>
            </a:r>
            <a:br>
              <a:rPr lang="en-US" sz="900" dirty="0"/>
            </a:br>
            <a:r>
              <a:rPr lang="en-US" sz="900" dirty="0"/>
              <a:t>REATTACHMENT OF LOWER EXTREMITY W/O MCC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AFC438-F405-5944-BEA0-143E521BA632}"/>
              </a:ext>
            </a:extLst>
          </p:cNvPr>
          <p:cNvSpPr/>
          <p:nvPr/>
        </p:nvSpPr>
        <p:spPr>
          <a:xfrm>
            <a:off x="3028545" y="1933812"/>
            <a:ext cx="2178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871 - SEPTICEMIA OR SEVERE SEPSIS W/O </a:t>
            </a:r>
            <a:br>
              <a:rPr lang="en-US" sz="900" dirty="0"/>
            </a:br>
            <a:r>
              <a:rPr lang="en-US" sz="900" dirty="0"/>
              <a:t>MV 96+ HOURS W MCC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70551A-6B56-3149-B173-46E859A1D520}"/>
              </a:ext>
            </a:extLst>
          </p:cNvPr>
          <p:cNvSpPr/>
          <p:nvPr/>
        </p:nvSpPr>
        <p:spPr>
          <a:xfrm>
            <a:off x="3041515" y="2396165"/>
            <a:ext cx="2166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392 - ESOPHAGITIS, GASTROENT &amp; MISC DIGEST DISORDERS W/O MCC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BF76B5-6B1C-5E43-ABCC-24BAB3DD4A88}"/>
              </a:ext>
            </a:extLst>
          </p:cNvPr>
          <p:cNvGrpSpPr/>
          <p:nvPr/>
        </p:nvGrpSpPr>
        <p:grpSpPr>
          <a:xfrm>
            <a:off x="3719516" y="4259715"/>
            <a:ext cx="6368699" cy="2423188"/>
            <a:chOff x="3991892" y="4230531"/>
            <a:chExt cx="6368699" cy="242318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446F07-C11A-ED43-90F9-D2A846C42F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1892" y="4230531"/>
              <a:ext cx="3521953" cy="242318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95B2B3-A8F3-B24E-B613-FA06B894BCA8}"/>
                </a:ext>
              </a:extLst>
            </p:cNvPr>
            <p:cNvSpPr/>
            <p:nvPr/>
          </p:nvSpPr>
          <p:spPr>
            <a:xfrm>
              <a:off x="7805459" y="4594536"/>
              <a:ext cx="237757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/>
                <a:t>HOSPITAL FOR SPECIAL SURGERY, NY, ID 10021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28FB7D-FB3F-1D44-AC3B-C875F44EF871}"/>
                </a:ext>
              </a:extLst>
            </p:cNvPr>
            <p:cNvSpPr/>
            <p:nvPr/>
          </p:nvSpPr>
          <p:spPr>
            <a:xfrm>
              <a:off x="7805459" y="4774602"/>
              <a:ext cx="25551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/>
                <a:t>470 - MAJOR JOINT REPLACEMENT OR </a:t>
              </a:r>
              <a:br>
                <a:rPr lang="en-US" sz="900" dirty="0"/>
              </a:br>
              <a:r>
                <a:rPr lang="en-US" sz="900" dirty="0"/>
                <a:t>REATTACHMENT OF LOWER EXTREMITY W/O MCC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6807137-3CE0-B540-B279-B33B0EF685E8}"/>
                </a:ext>
              </a:extLst>
            </p:cNvPr>
            <p:cNvCxnSpPr>
              <a:cxnSpLocks/>
            </p:cNvCxnSpPr>
            <p:nvPr/>
          </p:nvCxnSpPr>
          <p:spPr>
            <a:xfrm>
              <a:off x="5924995" y="4691564"/>
              <a:ext cx="1794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D235D3D-9FC6-A541-B9F9-0310BB06706D}"/>
              </a:ext>
            </a:extLst>
          </p:cNvPr>
          <p:cNvSpPr txBox="1"/>
          <p:nvPr/>
        </p:nvSpPr>
        <p:spPr>
          <a:xfrm>
            <a:off x="1143273" y="1451296"/>
            <a:ext cx="1127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All Providers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926BA0-F46E-5A46-8622-E9C8B6C940C1}"/>
              </a:ext>
            </a:extLst>
          </p:cNvPr>
          <p:cNvSpPr txBox="1"/>
          <p:nvPr/>
        </p:nvSpPr>
        <p:spPr>
          <a:xfrm>
            <a:off x="4057211" y="4633752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Individual</a:t>
            </a:r>
            <a:br>
              <a:rPr lang="en-US" sz="1400" b="1" dirty="0"/>
            </a:br>
            <a:r>
              <a:rPr lang="en-US" sz="1400" b="1" dirty="0"/>
              <a:t>provider</a:t>
            </a:r>
          </a:p>
        </p:txBody>
      </p:sp>
    </p:spTree>
    <p:extLst>
      <p:ext uri="{BB962C8B-B14F-4D97-AF65-F5344CB8AC3E}">
        <p14:creationId xmlns:p14="http://schemas.microsoft.com/office/powerpoint/2010/main" val="402344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D31639-3288-914B-9ED2-768FF7BF7B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3121" y="1418347"/>
            <a:ext cx="4902200" cy="4408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D97559-C923-5A45-9CA4-E0BE45A657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99" y="1418347"/>
            <a:ext cx="4902200" cy="4408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EE2CBC-3368-8B49-9F37-35CEFCD9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828" y="306949"/>
            <a:ext cx="10873903" cy="620395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There is almost a 3-4 orders of difference between the number of discharges among the providers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A8AB20-6EB1-0F40-97C3-9DC90B6D7CB0}"/>
              </a:ext>
            </a:extLst>
          </p:cNvPr>
          <p:cNvSpPr txBox="1"/>
          <p:nvPr/>
        </p:nvSpPr>
        <p:spPr>
          <a:xfrm>
            <a:off x="5305974" y="3282459"/>
            <a:ext cx="200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………………………….</a:t>
            </a:r>
          </a:p>
        </p:txBody>
      </p:sp>
    </p:spTree>
    <p:extLst>
      <p:ext uri="{BB962C8B-B14F-4D97-AF65-F5344CB8AC3E}">
        <p14:creationId xmlns:p14="http://schemas.microsoft.com/office/powerpoint/2010/main" val="381043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5779</TotalTime>
  <Words>1756</Words>
  <Application>Microsoft Macintosh PowerPoint</Application>
  <PresentationFormat>Widescreen</PresentationFormat>
  <Paragraphs>162</Paragraphs>
  <Slides>27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Inpatient Prospective Payment System FY 2011</vt:lpstr>
      <vt:lpstr>To rein in Medicare spending, it is important to optimize healthcare delivery for higher quality of service at lower cost</vt:lpstr>
      <vt:lpstr>Summary of the dataset. Assumptions and “Lack of Information”</vt:lpstr>
      <vt:lpstr>There are variances in distribution of total discharges and average payments across states</vt:lpstr>
      <vt:lpstr>Sub-setting based on DRG/MDC informs that number of discharges for a specific DRG can significantly vary across states </vt:lpstr>
      <vt:lpstr>CA, FL, TX, NY, MA, IL, NJ and PA bill the most to Medicare</vt:lpstr>
      <vt:lpstr>High variation and other considerations in number of providers per DRG alone, HRR alone or DRG+HRR</vt:lpstr>
      <vt:lpstr>Certain DRG procedures have much higher number of discharges</vt:lpstr>
      <vt:lpstr>There is almost a 3-4 orders of difference between the number of discharges among the providers</vt:lpstr>
      <vt:lpstr>Relatively lower variation in the paid-to-charged ratio among DRG procedures</vt:lpstr>
      <vt:lpstr>There are patterns in the costs and discharges associated with DRGs</vt:lpstr>
      <vt:lpstr>There are patterns in the costs associated with DRGs</vt:lpstr>
      <vt:lpstr>There is a wide variation in the paid-to-charged ratio among providers</vt:lpstr>
      <vt:lpstr>There is a wide variation in total charges, total paid, total discharges and paid-to-charged ratios among providers</vt:lpstr>
      <vt:lpstr>There is a wide variation in total charges, total paid, total discharges and paid-to-charged ratios among providers</vt:lpstr>
      <vt:lpstr>Wide variation in the paid-to-charged ratio among providers is also observed for individual DRGs</vt:lpstr>
      <vt:lpstr>Wide variation in the paid-to-charged ratio among providers is also observed for individual DRGs</vt:lpstr>
      <vt:lpstr>Additional information that may potentially help in developing the recommendation engine</vt:lpstr>
      <vt:lpstr>Grouping DRGs into Major Disease Category and taking similar expertise into account</vt:lpstr>
      <vt:lpstr>Providers that serve multiple DRGs which map to same Major Disease Category are likely to be a “hub/expert facility” for that particular disease category</vt:lpstr>
      <vt:lpstr>Providers have variances in “relative expertise” among different combinations of medical diseases</vt:lpstr>
      <vt:lpstr>Proposed features and features engineering</vt:lpstr>
      <vt:lpstr>Proposed features and features engineering – example, CA – LA, DRGs 871, 392, 301</vt:lpstr>
      <vt:lpstr>Proposed features and features engineering – AL - Birmingham, DRGs 871, 392, 301</vt:lpstr>
      <vt:lpstr>Proposed features and features engineering – MO - Springfields, DRGs 871, 392, 301</vt:lpstr>
      <vt:lpstr>Inclusion of additional features, state and nation-wide comparisons</vt:lpstr>
      <vt:lpstr>Future directions. Potential applications of the idea.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Inpatient Prospective Payment System FY 2011</dc:title>
  <dc:creator>Microsoft Office User</dc:creator>
  <cp:lastModifiedBy>Microsoft Office User</cp:lastModifiedBy>
  <cp:revision>169</cp:revision>
  <dcterms:created xsi:type="dcterms:W3CDTF">2019-11-18T17:39:17Z</dcterms:created>
  <dcterms:modified xsi:type="dcterms:W3CDTF">2019-11-26T19:10:53Z</dcterms:modified>
</cp:coreProperties>
</file>